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46"/>
  </p:notesMasterIdLst>
  <p:sldIdLst>
    <p:sldId id="256" r:id="rId2"/>
    <p:sldId id="266" r:id="rId3"/>
    <p:sldId id="267" r:id="rId4"/>
    <p:sldId id="257" r:id="rId5"/>
    <p:sldId id="285" r:id="rId6"/>
    <p:sldId id="286" r:id="rId7"/>
    <p:sldId id="268" r:id="rId8"/>
    <p:sldId id="269" r:id="rId9"/>
    <p:sldId id="270" r:id="rId10"/>
    <p:sldId id="258" r:id="rId11"/>
    <p:sldId id="274" r:id="rId12"/>
    <p:sldId id="298" r:id="rId13"/>
    <p:sldId id="287" r:id="rId14"/>
    <p:sldId id="259" r:id="rId15"/>
    <p:sldId id="271" r:id="rId16"/>
    <p:sldId id="272" r:id="rId17"/>
    <p:sldId id="273" r:id="rId18"/>
    <p:sldId id="276" r:id="rId19"/>
    <p:sldId id="277" r:id="rId20"/>
    <p:sldId id="279" r:id="rId21"/>
    <p:sldId id="263" r:id="rId22"/>
    <p:sldId id="278" r:id="rId23"/>
    <p:sldId id="299" r:id="rId24"/>
    <p:sldId id="261" r:id="rId25"/>
    <p:sldId id="275" r:id="rId26"/>
    <p:sldId id="280" r:id="rId27"/>
    <p:sldId id="288" r:id="rId28"/>
    <p:sldId id="289" r:id="rId29"/>
    <p:sldId id="281" r:id="rId30"/>
    <p:sldId id="300" r:id="rId31"/>
    <p:sldId id="262" r:id="rId32"/>
    <p:sldId id="282" r:id="rId33"/>
    <p:sldId id="283" r:id="rId34"/>
    <p:sldId id="296" r:id="rId35"/>
    <p:sldId id="297" r:id="rId36"/>
    <p:sldId id="284" r:id="rId37"/>
    <p:sldId id="290" r:id="rId38"/>
    <p:sldId id="291" r:id="rId39"/>
    <p:sldId id="292" r:id="rId40"/>
    <p:sldId id="293" r:id="rId41"/>
    <p:sldId id="294" r:id="rId42"/>
    <p:sldId id="295" r:id="rId43"/>
    <p:sldId id="265" r:id="rId44"/>
    <p:sldId id="301" r:id="rId4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07" autoAdjust="0"/>
    <p:restoredTop sz="88298" autoAdjust="0"/>
  </p:normalViewPr>
  <p:slideViewPr>
    <p:cSldViewPr snapToGrid="0">
      <p:cViewPr varScale="1">
        <p:scale>
          <a:sx n="97" d="100"/>
          <a:sy n="97" d="100"/>
        </p:scale>
        <p:origin x="4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BF89B49-118B-44E3-BC53-E88B7B7CD886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70A972D-2C7B-479E-A3DA-748B6644F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21/docs/api/java.base/java/io/Serializable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oracle.com/en/java/javase/21/docs/api/java.base/java/util/SequencedCollection.html" TargetMode="External"/><Relationship Id="rId5" Type="http://schemas.openxmlformats.org/officeDocument/2006/relationships/hyperlink" Target="https://docs.oracle.com/en/java/javase/21/docs/api/java.base/java/lang/Iterable.html" TargetMode="External"/><Relationship Id="rId4" Type="http://schemas.openxmlformats.org/officeDocument/2006/relationships/hyperlink" Target="https://docs.oracle.com/en/java/javase/21/docs/api/java.base/java/lang/Cloneable.html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21/docs/api/java.base/java/io/Serializable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oracle.com/en/java/javase/21/docs/api/java.base/java/util/SequencedCollection.html" TargetMode="External"/><Relationship Id="rId5" Type="http://schemas.openxmlformats.org/officeDocument/2006/relationships/hyperlink" Target="https://docs.oracle.com/en/java/javase/21/docs/api/java.base/java/lang/Iterable.html" TargetMode="External"/><Relationship Id="rId4" Type="http://schemas.openxmlformats.org/officeDocument/2006/relationships/hyperlink" Target="https://docs.oracle.com/en/java/javase/21/docs/api/java.base/java/lang/Cloneable.html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firefox-b-1-d&amp;sca_esv=025eae6dfb0282db&amp;sxsrf=AHTn8zrB5P37wVSFHkZcVmlFTpzpbDcbUw:1743954431939&amp;q=How+to+be+an+Alien&amp;stick=H4sIAAAAAAAAAONgVuLUz9U3MCqLNzRaxCrkkV-uUJKvkJSqkJin4JiTmZoHALWib9EiAAAA&amp;sa=X&amp;ved=2ahUKEwiw_63D4MOMAxVTmIkEHTdlGp8QmxMoAHoECBoQA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March 2023 Beta Guide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686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PQ – elements w/ highest priority are removed first.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Knuth would have spoken of deques with/ left and right ends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Heap is an efficient implementation of a priority queue (elements into ancestor/descendant partial order of a binary tree)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Insert could return a reference to inserted element, max could return a reference to a maximum element, and remove will return a reference to item taken out of queue (</a:t>
            </a:r>
            <a:r>
              <a:rPr lang="en-US" dirty="0" err="1"/>
              <a:t>removemax</a:t>
            </a:r>
            <a:r>
              <a:rPr lang="en-US" dirty="0"/>
              <a:t> just does it for the largest), modify keeps item in queue and changes (like someone catching up to their family in a line at an amusement park)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6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Rear &lt;- (rear MOD QUEUE_SIZE) + 1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96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With an array, might have to keep moving elements except if we use modulo n (size of array) arithmetic to turn an array into a circular buffer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Could also just use a </a:t>
            </a:r>
            <a:r>
              <a:rPr lang="en-US" dirty="0" err="1"/>
              <a:t>ArrayList</a:t>
            </a:r>
            <a:r>
              <a:rPr lang="en-US" dirty="0"/>
              <a:t> implementation w/ Array style and double size when double is expected, preference will suffer due to copies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Stack and Base pointer – use two stacks for enqueueing/dequeuing operations (move all elements from stack1 to stack2 to get to first element inserted and remove; then swap back and forth)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Or… Use the base pointer to track the element at the bottom of the stack and Reverse the stack on dequeue operations.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 err="1"/>
              <a:t>Enque</a:t>
            </a:r>
            <a:r>
              <a:rPr lang="en-US" dirty="0"/>
              <a:t>: Push new elements onto the stack. Adjust the base pointer to always refer to the bottom-most element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Deque: Reverse the stack, then pop the top element. This ensures the FIFO order and Reset the base pointer to the new bottom after the reversal.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744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something a few implemented interfaces</a:t>
            </a:r>
          </a:p>
          <a:p>
            <a:r>
              <a:rPr lang="en-US" dirty="0"/>
              <a:t>LinkedList actually implements </a:t>
            </a:r>
            <a:r>
              <a:rPr lang="en-US" dirty="0">
                <a:hlinkClick r:id="rId3" tooltip="interface in java.io"/>
              </a:rPr>
              <a:t>Serializable</a:t>
            </a:r>
            <a:r>
              <a:rPr lang="en-US" dirty="0"/>
              <a:t>, </a:t>
            </a:r>
            <a:r>
              <a:rPr lang="en-US" dirty="0">
                <a:hlinkClick r:id="rId4" tooltip="interface in java.lang"/>
              </a:rPr>
              <a:t>Cloneable</a:t>
            </a:r>
            <a:r>
              <a:rPr lang="en-US" dirty="0"/>
              <a:t>, </a:t>
            </a:r>
            <a:r>
              <a:rPr lang="en-US" dirty="0" err="1">
                <a:hlinkClick r:id="rId5" tooltip="interface in java.lang"/>
              </a:rPr>
              <a:t>Iterable</a:t>
            </a:r>
            <a:r>
              <a:rPr lang="en-US" dirty="0"/>
              <a:t>&lt;E&gt;, </a:t>
            </a:r>
            <a:r>
              <a:rPr lang="en-US" dirty="0" err="1">
                <a:hlinkClick r:id="rId6" tooltip="interface in java.util"/>
              </a:rPr>
              <a:t>SequencedCollection</a:t>
            </a:r>
            <a:r>
              <a:rPr lang="en-US" dirty="0"/>
              <a:t>&lt;E&gt;</a:t>
            </a:r>
          </a:p>
          <a:p>
            <a:r>
              <a:rPr lang="en-US" dirty="0"/>
              <a:t>Show </a:t>
            </a:r>
            <a:r>
              <a:rPr lang="en-US" dirty="0" err="1"/>
              <a:t>FirstExample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3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CustomQueue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08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5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2786A-7C07-5D3F-F1FF-30653C752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60C415-A2DA-F3B5-B9F5-8FDB27264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7B065F-12DA-B66D-DF7E-D4AD4AC04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Only something a few implemented interfaces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LinkedList actually implements </a:t>
            </a:r>
            <a:r>
              <a:rPr lang="en-US" dirty="0">
                <a:hlinkClick r:id="rId3" tooltip="interface in java.io"/>
              </a:rPr>
              <a:t>Serializable</a:t>
            </a:r>
            <a:r>
              <a:rPr lang="en-US" dirty="0"/>
              <a:t>, </a:t>
            </a:r>
            <a:r>
              <a:rPr lang="en-US" dirty="0">
                <a:hlinkClick r:id="rId4" tooltip="interface in java.lang"/>
              </a:rPr>
              <a:t>Cloneable</a:t>
            </a:r>
            <a:r>
              <a:rPr lang="en-US" dirty="0"/>
              <a:t>, </a:t>
            </a:r>
            <a:r>
              <a:rPr lang="en-US" dirty="0" err="1">
                <a:hlinkClick r:id="rId5" tooltip="interface in java.lang"/>
              </a:rPr>
              <a:t>Iterable</a:t>
            </a:r>
            <a:r>
              <a:rPr lang="en-US" dirty="0"/>
              <a:t>&lt;E&gt;, </a:t>
            </a:r>
            <a:r>
              <a:rPr lang="en-US" dirty="0" err="1">
                <a:hlinkClick r:id="rId6" tooltip="interface in java.util"/>
              </a:rPr>
              <a:t>SequencedCollection</a:t>
            </a:r>
            <a:r>
              <a:rPr lang="en-US" dirty="0"/>
              <a:t>&lt;E&gt;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Let’s look at the </a:t>
            </a:r>
            <a:r>
              <a:rPr lang="en-US" dirty="0" err="1"/>
              <a:t>TaskManager</a:t>
            </a:r>
            <a:r>
              <a:rPr lang="en-US" dirty="0"/>
              <a:t> Example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Show </a:t>
            </a:r>
            <a:r>
              <a:rPr lang="en-US" dirty="0" err="1"/>
              <a:t>PriorityQueue</a:t>
            </a:r>
            <a:r>
              <a:rPr lang="en-US" dirty="0"/>
              <a:t>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36701-8BC8-41FB-BB5C-D0ECD5126C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90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DQ: helps with scheduling jobs where entries need to be held for a certain amount of time before release, rate limiting, and retrieving resources for caching after a certain amount of time has elapsed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 example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SQ: Helps with two components synchronizing with one another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58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Ready queues (processes that are ready to execute, but are waiting for the CPU)</a:t>
            </a:r>
          </a:p>
          <a:p>
            <a:r>
              <a:rPr lang="en-US" dirty="0"/>
              <a:t>Also priority queues here for certain scheduling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28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User A submits a job before User B, User A's document will be printed first, even if User B's job is simpler or smaller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Print jobs go to a spool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Jobs held until device is ready or released (security feature)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4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2324F-F96E-F4C6-2929-707EE075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85037-997D-4D81-33F9-6F8B8D0D2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7C6C1-44F4-3AE9-FDAA-04E886E68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CAC - Computing Accreditation Commission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b="0" dirty="0"/>
              <a:t>EAC  - Engineering Accreditation Commission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OSU Reference course CSE 2123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63490-16CB-69D5-99A7-EC86F4F6F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05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11 Print Queue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6432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https://learn.microsoft.com/en-us/windows/win32/printdocs/printing-and-print-spooler-functions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26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Level 0 start node</a:t>
            </a:r>
          </a:p>
          <a:p>
            <a:r>
              <a:rPr lang="en-US" dirty="0"/>
              <a:t>Level 1 neighbors of the start node</a:t>
            </a:r>
          </a:p>
          <a:p>
            <a:r>
              <a:rPr lang="en-US" dirty="0"/>
              <a:t>Level 2 neighbors of neighbors</a:t>
            </a:r>
          </a:p>
          <a:p>
            <a:r>
              <a:rPr lang="en-US" dirty="0"/>
              <a:t>And so 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42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JMS – for example, a sales department application could send a message to a finance department application to issue a bill whenever a sale was made</a:t>
            </a:r>
          </a:p>
          <a:p>
            <a:r>
              <a:rPr lang="en-US" dirty="0"/>
              <a:t>Show example</a:t>
            </a:r>
          </a:p>
          <a:p>
            <a:r>
              <a:rPr lang="en-US" dirty="0"/>
              <a:t>In c:\apache-activemq-6.1.6\bin ./</a:t>
            </a:r>
            <a:r>
              <a:rPr lang="en-US" dirty="0" err="1"/>
              <a:t>activemq</a:t>
            </a:r>
            <a:r>
              <a:rPr lang="en-US" dirty="0"/>
              <a:t> start</a:t>
            </a:r>
          </a:p>
          <a:p>
            <a:r>
              <a:rPr lang="en-US" dirty="0"/>
              <a:t>To see dashboard localhost:8161/admin (admin, admin)</a:t>
            </a:r>
          </a:p>
          <a:p>
            <a:r>
              <a:rPr lang="en-US" dirty="0"/>
              <a:t>JMS provides flexibility for messaging in enterprise like the use of JDBC for switching database vendors</a:t>
            </a:r>
          </a:p>
          <a:p>
            <a:r>
              <a:rPr lang="en-US" dirty="0"/>
              <a:t>https://www.oracle.com/technical-resources/articles/java/intro-java-message-service.html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905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B7CD4-F06F-60F8-0345-57BCE6728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27EB38-7BC7-412E-20D5-F50A980E99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1BC849-60B4-F489-FB18-208EA994C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 side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0CDE0-6E89-7374-15DD-3BB2AF86A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23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D7B14-35BA-FAD5-1448-64B838132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3AC1A-9104-480D-DDFA-7D3B86E37C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43170B-BA3B-3026-738B-56891D135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Server side, note one message dequeued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A21AC-D0E1-EDA3-3225-462EE5717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7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D4070-A3BD-6105-16C5-EBDD7929A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56D378-E0B8-ADAF-5A17-44B0C0F21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AB1C01-ADCF-1CE3-01B1-62A2929B6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send 100 messages, but only remove one, select Purge I guess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9D1A8-3211-D2B4-D873-9C30B3544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597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D1061-7CB0-A9FB-6A55-FE61D3173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F3C79-AC17-6155-B867-4EFB931E2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699AB2-F6F9-8AAC-2EE4-EE1C744E4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Sending and consuming 100 messages.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5EC33-6E7E-724E-35D8-C16B82668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00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410A1-2C4C-DA73-DC6E-E6737BC19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38A87-0799-6047-5E0E-CE9D74238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354F35-ADF4-3881-3337-E1573990C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Sending and consuming 100 messages.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A83F5E-940E-5FC8-B9B7-85871E459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23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OSU </a:t>
            </a:r>
            <a:r>
              <a:rPr lang="en-US"/>
              <a:t>email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232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Recall data structures are concrete implementations of abstract data types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data type can be mathematically specified or with a programming language w/ operations on objects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ADTs are realized as classes in OOP languages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21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George Mikes was a Hungarian-born British journalist, humorist and writer, best known for his humorous commentaries on various countries</a:t>
            </a:r>
          </a:p>
          <a:p>
            <a:r>
              <a:rPr lang="en-US" dirty="0">
                <a:hlinkClick r:id="rId3"/>
              </a:rPr>
              <a:t>How to be an Alien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53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128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 defTabSz="931774">
              <a:buFont typeface="Arial" panose="020B0604020202020204" pitchFamily="34" charset="0"/>
              <a:buChar char="•"/>
              <a:defRPr/>
            </a:pPr>
            <a:r>
              <a:rPr lang="en-US" dirty="0"/>
              <a:t>Linear data structure (elements form a sequence)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We have to remove all the elements before the last to get to the last element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68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37B45-7982-05CE-2AAC-6C367AD2C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724430-F5EC-716A-5E26-BDF8F07D7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CEC712-B7DE-C0E8-635E-264ABF325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 defTabSz="931774">
              <a:buFont typeface="Arial" panose="020B0604020202020204" pitchFamily="34" charset="0"/>
              <a:buChar char="•"/>
              <a:defRPr/>
            </a:pPr>
            <a:r>
              <a:rPr lang="en-US" dirty="0"/>
              <a:t>Linear data structure (elements form a sequence)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We have to remove all the elements before the last to get to the last element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Deterministic Finite Automata simple Turing Machine. Reads input symbols from left to right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Turing machines accept more languages than DFAs can L = {xx : x is a member of {0,1}*}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  <a:p>
            <a:pPr marL="174708" indent="-174708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E0A1CE-C1C9-6271-9BED-3DEFFDA43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38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Backtracking is a problem-solving algorithmic technique that systematically explores all possible solutions to a problem in a structured way. It’s particularly useful for problems involving decision-making or searching through complex solution spaces, such as puzzles, games, or optimization problems.</a:t>
            </a:r>
          </a:p>
          <a:p>
            <a:r>
              <a:rPr lang="en-US" b="1" dirty="0"/>
              <a:t>How It Works: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Step-by-Step Exploration</a:t>
            </a:r>
            <a:r>
              <a:rPr lang="en-US" dirty="0"/>
              <a:t>: The algorithm starts with an initial solution and progressively builds candidates for the solution step by step.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Constraints Checking</a:t>
            </a:r>
            <a:r>
              <a:rPr lang="en-US" dirty="0"/>
              <a:t>: At each step, the algorithm checks if the current candidate satisfies the problem's constraints. If it doesn't, the algorithm "backtracks" by undoing the last decision and tries a different option.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Recursive Process</a:t>
            </a:r>
            <a:r>
              <a:rPr lang="en-US" dirty="0"/>
              <a:t>: Backtracking is typically implemented using recursion to systematically explore all paths in the solution space.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Pruning</a:t>
            </a:r>
            <a:r>
              <a:rPr lang="en-US" dirty="0"/>
              <a:t>: The process involves "pruning" solutions—discarding paths that cannot lead to a valid solution. This optimizes the search and avoids unnecessary computations.</a:t>
            </a:r>
          </a:p>
          <a:p>
            <a:r>
              <a:rPr lang="en-US" b="1" dirty="0"/>
              <a:t>Example Use Cases: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Sudoku Solver</a:t>
            </a:r>
            <a:r>
              <a:rPr lang="en-US" dirty="0"/>
              <a:t>: Tries filling in numbers one cell at a time and backtracks if a number violates Sudoku rules.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N-Queens Problem</a:t>
            </a:r>
            <a:r>
              <a:rPr lang="en-US" dirty="0"/>
              <a:t>: Places queens on a chessboard such that no two queens threaten each other, backtracking if a conflict arises.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Maze Solving</a:t>
            </a:r>
            <a:r>
              <a:rPr lang="en-US" dirty="0"/>
              <a:t>: Attempts paths in a maze, backtracking when it hits a dead end.</a:t>
            </a:r>
          </a:p>
          <a:p>
            <a:r>
              <a:rPr lang="en-US" dirty="0"/>
              <a:t>Would you like to see a practical example, say in C or Java?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65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Add - Inserts the specified element into this queue if it is possible to do so immediately without violating capacity restrictions, returning true upon success and throwing an </a:t>
            </a:r>
            <a:r>
              <a:rPr lang="en-US" dirty="0" err="1"/>
              <a:t>IllegalStateException</a:t>
            </a:r>
            <a:r>
              <a:rPr lang="en-US" dirty="0"/>
              <a:t> if no space is currently available.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Offer – insert an item into the queue (nicely)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Poll – retrieve and remove head of queue/null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Remove – retrieve and remove head of queue/throws exception if empty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Peek – retrieve but does not remove head of queue/null</a:t>
            </a:r>
          </a:p>
          <a:p>
            <a:pPr marL="174708" indent="-174708">
              <a:buFont typeface="Arial" panose="020B0604020202020204" pitchFamily="34" charset="0"/>
              <a:buChar char="•"/>
            </a:pPr>
            <a:r>
              <a:rPr lang="en-US" dirty="0"/>
              <a:t>Element – retrieve but does not remove head of queue/throws exception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0A972D-2C7B-479E-A3DA-748B6644F9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98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3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6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98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55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02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06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2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85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7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46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2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53460B-78A8-6378-1999-BC7D7897C8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dirty="0"/>
              <a:t>Queues</a:t>
            </a:r>
          </a:p>
        </p:txBody>
      </p:sp>
      <p:pic>
        <p:nvPicPr>
          <p:cNvPr id="4" name="Picture 3" descr="Colorful carved figures of humans">
            <a:extLst>
              <a:ext uri="{FF2B5EF4-FFF2-40B4-BE49-F238E27FC236}">
                <a16:creationId xmlns:a16="http://schemas.microsoft.com/office/drawing/2014/main" id="{7D9466BD-B5F2-A28A-627C-5D39068AD9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15" r="5582" b="-2"/>
          <a:stretch/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19551052-F9E7-9B3B-99E0-6A240F886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3299" y="4695992"/>
            <a:ext cx="3987209" cy="198500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Demo Lesson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Dr. Michael Robbeloth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Course: Data Structures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April 8, 2025</a:t>
            </a:r>
          </a:p>
        </p:txBody>
      </p:sp>
      <p:pic>
        <p:nvPicPr>
          <p:cNvPr id="5" name="Picture 4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30EEA69-7C19-6CA9-D2ED-179D984BE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904" y="1615959"/>
            <a:ext cx="3009476" cy="300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50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17DFD-A785-3420-3E11-3456BF99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F4A7-A386-4BD4-39DB-FC16973B7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3A377-BB81-98BF-F371-3973D518E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b="1" dirty="0">
                <a:solidFill>
                  <a:srgbClr val="7030A0"/>
                </a:solidFill>
              </a:rPr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78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5E719-F9AA-B0C4-79B9-08C9D36D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871639"/>
          </a:xfrm>
        </p:spPr>
        <p:txBody>
          <a:bodyPr/>
          <a:lstStyle/>
          <a:p>
            <a:r>
              <a:rPr lang="en-US" dirty="0"/>
              <a:t>Queue Characteristics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7B9F3-1E7F-2CFB-E328-D2D9D1E8C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22181"/>
            <a:ext cx="10890928" cy="4348333"/>
          </a:xfrm>
        </p:spPr>
        <p:txBody>
          <a:bodyPr>
            <a:normAutofit/>
          </a:bodyPr>
          <a:lstStyle/>
          <a:p>
            <a:r>
              <a:rPr lang="en-US" dirty="0"/>
              <a:t>A type of sequence (elements in a linear order)</a:t>
            </a:r>
          </a:p>
          <a:p>
            <a:r>
              <a:rPr lang="en-US" dirty="0"/>
              <a:t>First-in First-out (FIFO) data structure</a:t>
            </a:r>
          </a:p>
          <a:p>
            <a:r>
              <a:rPr lang="en-US" dirty="0"/>
              <a:t>The item at the front/rear of the queue has been there the longest/shortest</a:t>
            </a:r>
          </a:p>
          <a:p>
            <a:r>
              <a:rPr lang="en-US" dirty="0"/>
              <a:t>Search (Average/Worst) O(n)/O(n)</a:t>
            </a:r>
          </a:p>
          <a:p>
            <a:r>
              <a:rPr lang="en-US" dirty="0"/>
              <a:t>Insert/Delete O(1)/O(1) (if linked-list implementation; array is O(n))</a:t>
            </a:r>
          </a:p>
          <a:p>
            <a:r>
              <a:rPr lang="en-US" dirty="0"/>
              <a:t>Access O(n) (if linked-list implementation; array is O(1))</a:t>
            </a:r>
          </a:p>
          <a:p>
            <a:r>
              <a:rPr lang="en-US" dirty="0"/>
              <a:t>Space O(n)/O(n)</a:t>
            </a:r>
          </a:p>
        </p:txBody>
      </p:sp>
    </p:spTree>
    <p:extLst>
      <p:ext uri="{BB962C8B-B14F-4D97-AF65-F5344CB8AC3E}">
        <p14:creationId xmlns:p14="http://schemas.microsoft.com/office/powerpoint/2010/main" val="407836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8085A-284D-1996-F7EA-571AA7067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09672-64B2-7FF1-11E1-4E6E729E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871639"/>
          </a:xfrm>
        </p:spPr>
        <p:txBody>
          <a:bodyPr/>
          <a:lstStyle/>
          <a:p>
            <a:r>
              <a:rPr lang="en-US" dirty="0"/>
              <a:t>Queue Characteristics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E8586-E4C9-00E8-D352-B201B3815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322181"/>
            <a:ext cx="10890928" cy="4348333"/>
          </a:xfrm>
        </p:spPr>
        <p:txBody>
          <a:bodyPr>
            <a:normAutofit/>
          </a:bodyPr>
          <a:lstStyle/>
          <a:p>
            <a:r>
              <a:rPr lang="en-US" dirty="0"/>
              <a:t>For Java, it doesn’t handle null objects, indicating an empty queue (some implementations may not allow it)</a:t>
            </a:r>
          </a:p>
          <a:p>
            <a:r>
              <a:rPr lang="en-US" dirty="0"/>
              <a:t>Adding to a full/empty queue is overflow/underflow</a:t>
            </a:r>
          </a:p>
          <a:p>
            <a:r>
              <a:rPr lang="en-US" dirty="0"/>
              <a:t>Can be used in place of a tape in a Turing machine with two heads moving to the right</a:t>
            </a:r>
          </a:p>
          <a:p>
            <a:pPr lvl="1"/>
            <a:r>
              <a:rPr lang="en-US" dirty="0"/>
              <a:t> Semi-infinite work tape</a:t>
            </a:r>
          </a:p>
          <a:p>
            <a:pPr lvl="1"/>
            <a:r>
              <a:rPr lang="en-US" dirty="0"/>
              <a:t> The leading head is write-only</a:t>
            </a:r>
          </a:p>
          <a:p>
            <a:pPr lvl="1"/>
            <a:r>
              <a:rPr lang="en-US" dirty="0"/>
              <a:t> The right head is read only</a:t>
            </a:r>
          </a:p>
          <a:p>
            <a:pPr lvl="1"/>
            <a:r>
              <a:rPr lang="en-US" dirty="0"/>
              <a:t>Thus, FIFO storage</a:t>
            </a:r>
          </a:p>
          <a:p>
            <a:pPr lvl="1"/>
            <a:r>
              <a:rPr lang="en-US" dirty="0"/>
              <a:t>Can simulate a normal Turing machine (not true of pushdown stores or counters)</a:t>
            </a:r>
          </a:p>
        </p:txBody>
      </p:sp>
    </p:spTree>
    <p:extLst>
      <p:ext uri="{BB962C8B-B14F-4D97-AF65-F5344CB8AC3E}">
        <p14:creationId xmlns:p14="http://schemas.microsoft.com/office/powerpoint/2010/main" val="359045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4880A-9B49-5E52-F9E8-44C4E0793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“How is a queue different from a stack?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5D222-2CD5-0B1A-63DB-6768D539B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FIFO vs LIFO</a:t>
            </a:r>
          </a:p>
          <a:p>
            <a:r>
              <a:rPr lang="en-US" dirty="0"/>
              <a:t>Stacks are better for undo operations, calculating expressions, and backtracking in algorithms</a:t>
            </a:r>
          </a:p>
          <a:p>
            <a:r>
              <a:rPr lang="en-US" dirty="0"/>
              <a:t>Interact at rear and front vs just at the front (top)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2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EF4ED-E1F8-B6B5-20CE-E043364F0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8281-772B-F5DB-623F-F2416B13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10783-BE3D-44B5-E64E-FE28D702E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b="1" dirty="0">
                <a:solidFill>
                  <a:srgbClr val="7030A0"/>
                </a:solidFill>
              </a:rPr>
              <a:t>Queue Operations</a:t>
            </a:r>
          </a:p>
          <a:p>
            <a:r>
              <a:rPr lang="en-US" dirty="0"/>
              <a:t>Types of Queues</a:t>
            </a:r>
            <a:endParaRPr lang="en-US" b="1" dirty="0">
              <a:solidFill>
                <a:srgbClr val="7030A0"/>
              </a:solidFill>
            </a:endParaRP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33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03C2DC-DD87-BD6F-7B3B-509630E95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02091"/>
            <a:ext cx="3291840" cy="27702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Enqueue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813B6-4556-2942-0691-8B4B3A8D2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4846904"/>
            <a:ext cx="3145535" cy="993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/>
              <a:t>Adding an element to the rear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D7B6BE-A4E0-4483-BEC5-493AC3E5D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4596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Add">
            <a:extLst>
              <a:ext uri="{FF2B5EF4-FFF2-40B4-BE49-F238E27FC236}">
                <a16:creationId xmlns:a16="http://schemas.microsoft.com/office/drawing/2014/main" id="{B829BEA2-C533-6ADB-1DB7-9DCB211F7C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50408" y="966978"/>
            <a:ext cx="4873752" cy="48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94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56A853-21EF-4389-17ED-5005A8566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adjusting engine">
            <a:extLst>
              <a:ext uri="{FF2B5EF4-FFF2-40B4-BE49-F238E27FC236}">
                <a16:creationId xmlns:a16="http://schemas.microsoft.com/office/drawing/2014/main" id="{31935D66-9F23-9AAF-A55F-0424680AD1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62" b="11869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06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AF3523-4F8B-F4A4-3309-93EA6E1BF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E5A4C-3B47-A71C-1B9D-5357CBC1C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970" y="5253051"/>
            <a:ext cx="4892948" cy="8129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cap="all" spc="300">
                <a:solidFill>
                  <a:srgbClr val="FFFFFF"/>
                </a:solidFill>
              </a:rPr>
              <a:t>Removing an element from the front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20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73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E38679-08CA-EEE4-2D57-3783749A0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Cat hiding behind wall">
            <a:extLst>
              <a:ext uri="{FF2B5EF4-FFF2-40B4-BE49-F238E27FC236}">
                <a16:creationId xmlns:a16="http://schemas.microsoft.com/office/drawing/2014/main" id="{DBEEE4A5-D0F4-8718-8789-23290E517D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 b="15732"/>
          <a:stretch/>
        </p:blipFill>
        <p:spPr>
          <a:xfrm>
            <a:off x="20" y="152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4F5C6-7D33-4999-A00B-EB8A10818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85233"/>
            <a:ext cx="5758628" cy="3355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Peek (Front)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C2AC3-4A4D-9078-E7F1-C6A776E7E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251621"/>
            <a:ext cx="4439920" cy="11047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 cap="all" spc="300">
                <a:solidFill>
                  <a:srgbClr val="FFFFFF"/>
                </a:solidFill>
              </a:rPr>
              <a:t>Look at the front of the queue without removing the element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18C4B595-1116-F2AF-535F-342F7BA25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962" y="136524"/>
            <a:ext cx="5537201" cy="6584947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538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School corridor with lockers">
            <a:extLst>
              <a:ext uri="{FF2B5EF4-FFF2-40B4-BE49-F238E27FC236}">
                <a16:creationId xmlns:a16="http://schemas.microsoft.com/office/drawing/2014/main" id="{B9AB756B-ED21-5794-94A8-8222AAA94E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93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A611A7-36C0-9181-C915-E9B80072E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Empty/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isEmpty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E1733-B960-1939-3BC5-D1E256CB1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0" y="5253050"/>
            <a:ext cx="3888419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sz="1900" b="1" cap="all" spc="300">
                <a:solidFill>
                  <a:srgbClr val="FFFFFF"/>
                </a:solidFill>
              </a:rPr>
              <a:t>Check to see if queue contains any elements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6529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Yellow pin on a calendar">
            <a:extLst>
              <a:ext uri="{FF2B5EF4-FFF2-40B4-BE49-F238E27FC236}">
                <a16:creationId xmlns:a16="http://schemas.microsoft.com/office/drawing/2014/main" id="{B8B88EEA-C147-1610-AB78-AEF0088210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414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85279-E79D-D2C2-B8C6-FEA3982A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Full/</a:t>
            </a:r>
            <a:r>
              <a:rPr lang="en-US" sz="6000" b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isFull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EF252-C887-7D13-06EC-5EAF22ADF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0" y="5253050"/>
            <a:ext cx="3888419" cy="969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b="1" cap="all" spc="300">
                <a:solidFill>
                  <a:srgbClr val="FFFFFF"/>
                </a:solidFill>
              </a:rPr>
              <a:t>Unable to accept new elements for enqueueing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736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E480-95B4-FB58-9A63-D8DD7869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ACM CS 2023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C04D6-8C40-3CC5-77E8-A695E6C77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3472"/>
            <a:ext cx="12192001" cy="3566160"/>
          </a:xfrm>
        </p:spPr>
        <p:txBody>
          <a:bodyPr/>
          <a:lstStyle/>
          <a:p>
            <a:r>
              <a:rPr lang="en-US" dirty="0"/>
              <a:t>Algorithms and Complexity (AL)</a:t>
            </a:r>
          </a:p>
          <a:p>
            <a:pPr lvl="1"/>
            <a:r>
              <a:rPr lang="en-US" dirty="0"/>
              <a:t>Fundamental Data Structures and Algorithms  (CS Core: 24 hours, KA Core: 7 hours overall, one hour on queues) </a:t>
            </a:r>
            <a:r>
              <a:rPr lang="en-US" dirty="0" err="1"/>
              <a:t>pg</a:t>
            </a:r>
            <a:r>
              <a:rPr lang="en-US" dirty="0"/>
              <a:t> 18, 31-32</a:t>
            </a:r>
          </a:p>
          <a:p>
            <a:r>
              <a:rPr lang="en-US" dirty="0"/>
              <a:t>SDF/Fundamental Data Structures (12 core Tier-1 hours), pg. 305</a:t>
            </a:r>
          </a:p>
          <a:p>
            <a:r>
              <a:rPr lang="en-US" dirty="0"/>
              <a:t>Outcome: Know when to select a queue as an appropriate data structure for a given problem, pgs. 307-308</a:t>
            </a:r>
          </a:p>
          <a:p>
            <a:r>
              <a:rPr lang="en-US" dirty="0"/>
              <a:t>Outcome: Write programs that use a key abstract data type such as a queue, </a:t>
            </a:r>
            <a:r>
              <a:rPr lang="en-US" dirty="0" err="1"/>
              <a:t>pgs</a:t>
            </a:r>
            <a:r>
              <a:rPr lang="en-US" dirty="0"/>
              <a:t> 307-308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219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21198-0075-7A44-841F-822DA7E43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4906281" cy="1097280"/>
          </a:xfrm>
        </p:spPr>
        <p:txBody>
          <a:bodyPr/>
          <a:lstStyle/>
          <a:p>
            <a:r>
              <a:rPr lang="en-US" dirty="0"/>
              <a:t>Java Queue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D52D17-6E0D-22FB-7752-B81A5732B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46360" y="86751"/>
            <a:ext cx="6645640" cy="6684498"/>
          </a:xfrm>
        </p:spPr>
      </p:pic>
    </p:spTree>
    <p:extLst>
      <p:ext uri="{BB962C8B-B14F-4D97-AF65-F5344CB8AC3E}">
        <p14:creationId xmlns:p14="http://schemas.microsoft.com/office/powerpoint/2010/main" val="257449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2EFBF-ED66-C570-0A6E-C1840E3A6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B5C4-481C-219A-DB18-6BE4743B3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0CE33-B0ED-7AAC-48B6-7FD8A61BA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b="1" dirty="0">
                <a:solidFill>
                  <a:srgbClr val="7030A0"/>
                </a:solidFill>
              </a:rPr>
              <a:t>Types of Queues</a:t>
            </a:r>
            <a:endParaRPr lang="en-US" dirty="0"/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12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0D5BE-B2F9-98A6-D8A9-E258B263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CC66-340E-D1D3-83CE-F5BFA2EC9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Queue (Basic)</a:t>
            </a:r>
          </a:p>
          <a:p>
            <a:r>
              <a:rPr lang="en-US" dirty="0"/>
              <a:t>Circular Queue (Try to limit wasted space)</a:t>
            </a:r>
          </a:p>
          <a:p>
            <a:r>
              <a:rPr lang="en-US" dirty="0"/>
              <a:t>Priority Queue (Elements are assigned a priority)</a:t>
            </a:r>
          </a:p>
          <a:p>
            <a:pPr lvl="1"/>
            <a:r>
              <a:rPr lang="en-US" dirty="0"/>
              <a:t>Operations: INSERT, MAX, REMOVE, REMOVEMAX, MODIFY, and SIZE</a:t>
            </a:r>
          </a:p>
          <a:p>
            <a:pPr lvl="1"/>
            <a:r>
              <a:rPr lang="en-US" dirty="0"/>
              <a:t>INSERT/MODIFY O(N) given need to find the correct spot in queue for insertion/change (if sorted)</a:t>
            </a:r>
          </a:p>
          <a:p>
            <a:pPr lvl="1"/>
            <a:r>
              <a:rPr lang="en-US" dirty="0"/>
              <a:t>MAX/REMOVEMAX O(N) if unsorted </a:t>
            </a:r>
          </a:p>
          <a:p>
            <a:r>
              <a:rPr lang="en-US" dirty="0"/>
              <a:t>Double Queue (Deque in Java, insert/remove at both ends)</a:t>
            </a:r>
          </a:p>
        </p:txBody>
      </p:sp>
    </p:spTree>
    <p:extLst>
      <p:ext uri="{BB962C8B-B14F-4D97-AF65-F5344CB8AC3E}">
        <p14:creationId xmlns:p14="http://schemas.microsoft.com/office/powerpoint/2010/main" val="344382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EE3E3-21BF-65F2-87EC-88360DCC7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20" y="1016001"/>
            <a:ext cx="10890929" cy="841828"/>
          </a:xfrm>
        </p:spPr>
        <p:txBody>
          <a:bodyPr/>
          <a:lstStyle/>
          <a:p>
            <a:r>
              <a:rPr lang="en-US" dirty="0"/>
              <a:t>Circular Queue Example with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EA75-0819-DEE6-FC04-1AAE54F13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29" y="1857829"/>
            <a:ext cx="12112171" cy="4862285"/>
          </a:xfrm>
        </p:spPr>
        <p:txBody>
          <a:bodyPr/>
          <a:lstStyle/>
          <a:p>
            <a:pPr marL="502920" lvl="2" indent="0">
              <a:buNone/>
            </a:pPr>
            <a:r>
              <a:rPr lang="en-US" dirty="0"/>
              <a:t>           0     1      2     3     4      5     6      7</a:t>
            </a:r>
          </a:p>
          <a:p>
            <a:r>
              <a:rPr lang="en-US" dirty="0"/>
              <a:t>Queue: </a:t>
            </a:r>
            <a:r>
              <a:rPr lang="en-US" dirty="0">
                <a:solidFill>
                  <a:schemeClr val="accent3"/>
                </a:solidFill>
              </a:rPr>
              <a:t>51</a:t>
            </a:r>
            <a:r>
              <a:rPr lang="en-US" dirty="0"/>
              <a:t>, 81, 21, 87, 13, 46, 28, </a:t>
            </a:r>
            <a:r>
              <a:rPr lang="en-US" b="1" dirty="0"/>
              <a:t>blank</a:t>
            </a:r>
            <a:r>
              <a:rPr lang="en-US" dirty="0"/>
              <a:t>; </a:t>
            </a:r>
            <a:r>
              <a:rPr lang="en-US" dirty="0">
                <a:solidFill>
                  <a:schemeClr val="accent3"/>
                </a:solidFill>
              </a:rPr>
              <a:t>Front</a:t>
            </a:r>
            <a:r>
              <a:rPr lang="en-US" dirty="0"/>
              <a:t> = 0,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7, count = 7</a:t>
            </a:r>
          </a:p>
          <a:p>
            <a:r>
              <a:rPr lang="en-US" dirty="0"/>
              <a:t>After dequeue of 51 (51 is still in queue, but can be overwritten now, just make a copy)</a:t>
            </a:r>
          </a:p>
          <a:p>
            <a:r>
              <a:rPr lang="en-US" dirty="0"/>
              <a:t>Queue 51, </a:t>
            </a:r>
            <a:r>
              <a:rPr lang="en-US" dirty="0">
                <a:solidFill>
                  <a:schemeClr val="accent3"/>
                </a:solidFill>
              </a:rPr>
              <a:t>81</a:t>
            </a:r>
            <a:r>
              <a:rPr lang="en-US" dirty="0"/>
              <a:t>, 21, 87, 13, 46, 28, </a:t>
            </a:r>
            <a:r>
              <a:rPr lang="en-US" dirty="0">
                <a:solidFill>
                  <a:srgbClr val="00B050"/>
                </a:solidFill>
              </a:rPr>
              <a:t>blank</a:t>
            </a:r>
            <a:r>
              <a:rPr lang="en-US" dirty="0"/>
              <a:t>; Front=1,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7, count = 6</a:t>
            </a:r>
          </a:p>
          <a:p>
            <a:r>
              <a:rPr lang="en-US" dirty="0"/>
              <a:t>After dequeue of 81 </a:t>
            </a:r>
          </a:p>
          <a:p>
            <a:r>
              <a:rPr lang="en-US" dirty="0"/>
              <a:t>Queue 51, 81, </a:t>
            </a:r>
            <a:r>
              <a:rPr lang="en-US" dirty="0">
                <a:solidFill>
                  <a:schemeClr val="accent3"/>
                </a:solidFill>
              </a:rPr>
              <a:t>21</a:t>
            </a:r>
            <a:r>
              <a:rPr lang="en-US" dirty="0"/>
              <a:t>, 87, 13, 46, 28, </a:t>
            </a:r>
            <a:r>
              <a:rPr lang="en-US" dirty="0">
                <a:solidFill>
                  <a:srgbClr val="00B050"/>
                </a:solidFill>
              </a:rPr>
              <a:t>blank</a:t>
            </a:r>
            <a:r>
              <a:rPr lang="en-US" dirty="0"/>
              <a:t>; Front=2,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7, count = 5</a:t>
            </a:r>
          </a:p>
          <a:p>
            <a:r>
              <a:rPr lang="en-US" dirty="0"/>
              <a:t>Enqueue 43 (wrap around of rear)</a:t>
            </a:r>
          </a:p>
          <a:p>
            <a:r>
              <a:rPr lang="en-US" dirty="0"/>
              <a:t>Queue </a:t>
            </a:r>
            <a:r>
              <a:rPr lang="en-US" dirty="0">
                <a:solidFill>
                  <a:srgbClr val="00B050"/>
                </a:solidFill>
              </a:rPr>
              <a:t>51</a:t>
            </a:r>
            <a:r>
              <a:rPr lang="en-US" dirty="0"/>
              <a:t>, 81, </a:t>
            </a:r>
            <a:r>
              <a:rPr lang="en-US" dirty="0">
                <a:solidFill>
                  <a:schemeClr val="accent3"/>
                </a:solidFill>
              </a:rPr>
              <a:t>21</a:t>
            </a:r>
            <a:r>
              <a:rPr lang="en-US" dirty="0"/>
              <a:t>, 87, 13, 46, 28, </a:t>
            </a:r>
            <a:r>
              <a:rPr lang="en-US" b="1" dirty="0"/>
              <a:t>43</a:t>
            </a:r>
            <a:r>
              <a:rPr lang="en-US" dirty="0"/>
              <a:t>; Front=2,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 = 0 count = 6 (so index 0 is effectively blank)</a:t>
            </a:r>
          </a:p>
          <a:p>
            <a:r>
              <a:rPr lang="en-US" dirty="0"/>
              <a:t>Enqueue  22, 91</a:t>
            </a:r>
          </a:p>
          <a:p>
            <a:r>
              <a:rPr lang="en-US" dirty="0"/>
              <a:t>Queue </a:t>
            </a:r>
            <a:r>
              <a:rPr lang="en-US" b="1" dirty="0"/>
              <a:t>22, 91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21</a:t>
            </a:r>
            <a:r>
              <a:rPr lang="en-US" dirty="0"/>
              <a:t>, 87, 13, 46, 28, 43; Front=2, </a:t>
            </a:r>
            <a:r>
              <a:rPr lang="en-US" dirty="0">
                <a:solidFill>
                  <a:srgbClr val="00B050"/>
                </a:solidFill>
              </a:rPr>
              <a:t>Rear</a:t>
            </a:r>
            <a:r>
              <a:rPr lang="en-US" dirty="0"/>
              <a:t>=2, count=8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0C6F5-BF72-26B4-05E9-CA89A835E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26EB-8DDB-8842-2689-8BBF6C312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6E5C2-801E-25C3-FC99-3D84E4016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b="1" dirty="0">
                <a:solidFill>
                  <a:srgbClr val="7030A0"/>
                </a:solidFill>
              </a:rPr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290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CD9D8-B865-6077-CFA8-813E9FFB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0885B-2BD1-A5CD-CE54-9629D5222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Think: Buffer/Circular Buffer</a:t>
            </a:r>
          </a:p>
          <a:p>
            <a:r>
              <a:rPr lang="en-US" dirty="0"/>
              <a:t>Lower Level: Array (fixed) or Singly/Doubly Linked List (dynamic)</a:t>
            </a:r>
          </a:p>
          <a:p>
            <a:r>
              <a:rPr lang="en-US" dirty="0"/>
              <a:t>Alternative: Double Stack or Stack pointer &amp; Base pointer</a:t>
            </a:r>
          </a:p>
        </p:txBody>
      </p:sp>
    </p:spTree>
    <p:extLst>
      <p:ext uri="{BB962C8B-B14F-4D97-AF65-F5344CB8AC3E}">
        <p14:creationId xmlns:p14="http://schemas.microsoft.com/office/powerpoint/2010/main" val="290337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39F35-4092-FB98-F4B7-A7088507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1280013" cy="1097280"/>
          </a:xfrm>
        </p:spPr>
        <p:txBody>
          <a:bodyPr>
            <a:normAutofit/>
          </a:bodyPr>
          <a:lstStyle/>
          <a:p>
            <a:r>
              <a:rPr lang="en-US" dirty="0"/>
              <a:t>Java Implementation Classes – LinkedList Queue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EDD660-769E-3368-2F74-AC83C1DD8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320" y="2258908"/>
            <a:ext cx="5909598" cy="45091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2FCEAC-C4AE-7711-52F8-BA990C0F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8257" y="3122639"/>
            <a:ext cx="3915321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28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4C7E-282E-5A9A-6683-B5CCC3572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AbstractQueue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A7A30-8588-3CBB-5107-AFFB9E04B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4951251" cy="3566160"/>
          </a:xfrm>
        </p:spPr>
        <p:txBody>
          <a:bodyPr/>
          <a:lstStyle/>
          <a:p>
            <a:r>
              <a:rPr lang="en-US" dirty="0"/>
              <a:t>Class for the implementation of a minimally viable queue class</a:t>
            </a:r>
          </a:p>
          <a:p>
            <a:r>
              <a:rPr lang="en-US" dirty="0" err="1"/>
              <a:t>CustomQueue</a:t>
            </a:r>
            <a:r>
              <a:rPr lang="en-US" dirty="0"/>
              <a:t> here overrides size, offer, pool, peek, and Iterator among other methods</a:t>
            </a:r>
          </a:p>
        </p:txBody>
      </p:sp>
      <p:pic>
        <p:nvPicPr>
          <p:cNvPr id="5" name="Picture 4" descr="A diagram of a custom queue&#10;&#10;AI-generated content may be incorrect.">
            <a:extLst>
              <a:ext uri="{FF2B5EF4-FFF2-40B4-BE49-F238E27FC236}">
                <a16:creationId xmlns:a16="http://schemas.microsoft.com/office/drawing/2014/main" id="{D544EAE1-4F5A-C53E-3C38-EAB2923C0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66" y="1371601"/>
            <a:ext cx="3878728" cy="451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E48B2-A377-D3EF-48C4-4E77395AD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99A6F-6720-D489-18C9-987DED525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Can’t use the regular queue in concurrent operations w/o providing some synchronization mechanism to access them</a:t>
            </a:r>
          </a:p>
          <a:p>
            <a:r>
              <a:rPr lang="en-US" dirty="0"/>
              <a:t> An alternative is to use a Blocking Queue</a:t>
            </a:r>
          </a:p>
          <a:p>
            <a:r>
              <a:rPr lang="en-US" dirty="0"/>
              <a:t>Array, LinkedList, Priority variants</a:t>
            </a:r>
          </a:p>
          <a:p>
            <a:r>
              <a:rPr lang="en-US" dirty="0"/>
              <a:t>Let’s see an example using </a:t>
            </a:r>
            <a:r>
              <a:rPr lang="en-US" dirty="0" err="1"/>
              <a:t>ArrayBlockingQueue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62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20148-6126-3EB8-42D2-36D252983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2152-985B-819B-1308-F1D9FC01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Implementation Classes – Priority Queue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04520C-E952-680C-D0A9-8F311A411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47" y="2041550"/>
            <a:ext cx="6235710" cy="475798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1342A2-6101-9A9D-A3B5-D9B0A922D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957" y="3350005"/>
            <a:ext cx="5595233" cy="207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8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6F38A-F165-CDA8-C7E3-DA3FE4108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2DF3C-9A06-1653-EE2F-A957C8FFF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ABET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B3B5B-4F0A-4AB8-F2C7-356AC008C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633472"/>
            <a:ext cx="12192001" cy="3566160"/>
          </a:xfrm>
        </p:spPr>
        <p:txBody>
          <a:bodyPr/>
          <a:lstStyle/>
          <a:p>
            <a:r>
              <a:rPr lang="en-US" dirty="0"/>
              <a:t>ABET CAC Criterion 2 &amp; 6</a:t>
            </a:r>
          </a:p>
          <a:p>
            <a:pPr lvl="1"/>
            <a:r>
              <a:rPr lang="en-US" dirty="0"/>
              <a:t>Design, implement, and evaluate a computing-based solution to meet a given set of computing requirements in the context of the program’s discipline.</a:t>
            </a:r>
          </a:p>
          <a:p>
            <a:pPr lvl="1"/>
            <a:r>
              <a:rPr lang="en-US" dirty="0"/>
              <a:t>Apply computer science theory and software development fundamentals to produce computing-based solutions.</a:t>
            </a:r>
          </a:p>
          <a:p>
            <a:r>
              <a:rPr lang="en-US" dirty="0"/>
              <a:t>ABET EAC Criterion 1 &amp; 7</a:t>
            </a:r>
          </a:p>
          <a:p>
            <a:pPr lvl="1"/>
            <a:r>
              <a:rPr lang="en-US" dirty="0"/>
              <a:t>an ability to identify, formulate, and solve complex engineering problems by applying principles of engineering, science, and mathematics</a:t>
            </a:r>
          </a:p>
          <a:p>
            <a:pPr lvl="1"/>
            <a:r>
              <a:rPr lang="en-US" dirty="0"/>
              <a:t>an ability to acquire and apply new knowledge as needed, using appropriate learning strategies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955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1E7D9-E8E9-B99E-7672-54E877C97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Interesting Java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DBAB7-0E35-E6ED-9190-AFC430A2B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DelayQueue</a:t>
            </a:r>
            <a:r>
              <a:rPr lang="en-US" dirty="0"/>
              <a:t> – task scheduling, expiry caching, and rate limiting</a:t>
            </a:r>
          </a:p>
          <a:p>
            <a:r>
              <a:rPr lang="en-US" dirty="0" err="1"/>
              <a:t>SynchronousQueue</a:t>
            </a:r>
            <a:r>
              <a:rPr lang="en-US" dirty="0"/>
              <a:t> – can’t enqueue an item until another item is dequeued on another thread</a:t>
            </a:r>
          </a:p>
          <a:p>
            <a:r>
              <a:rPr lang="en-US" dirty="0"/>
              <a:t>There are others…</a:t>
            </a:r>
          </a:p>
        </p:txBody>
      </p:sp>
    </p:spTree>
    <p:extLst>
      <p:ext uri="{BB962C8B-B14F-4D97-AF65-F5344CB8AC3E}">
        <p14:creationId xmlns:p14="http://schemas.microsoft.com/office/powerpoint/2010/main" val="315969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A0F77-DA2B-1BFB-7D00-B08477F25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9316-8F8B-4D69-1E83-1AF4A44BD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E1A6D-E78E-B624-ABE8-07A4B22B5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b="1" dirty="0">
                <a:solidFill>
                  <a:srgbClr val="7030A0"/>
                </a:solidFill>
              </a:rPr>
              <a:t>Applications of Queues and Practical Examples</a:t>
            </a:r>
            <a:endParaRPr lang="en-US" dirty="0"/>
          </a:p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825308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5" name="Picture 4" descr="Gear with compass turning gears without">
            <a:extLst>
              <a:ext uri="{FF2B5EF4-FFF2-40B4-BE49-F238E27FC236}">
                <a16:creationId xmlns:a16="http://schemas.microsoft.com/office/drawing/2014/main" id="{C7B0D2FD-F18F-B903-FEBB-46057D68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30"/>
          <a:stretch/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3002FA-7D51-0B4A-2A64-494B66006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5" y="701964"/>
            <a:ext cx="5370950" cy="36403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11326-26A5-0023-89A9-C36E4FB14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0" y="4993021"/>
            <a:ext cx="11498051" cy="17630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Operating Systems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Ready QUEUES – Use FIFO, Shortest Job Next, or Round Robin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Job QUEUES – Processes awaiting execution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Device QUEUES – Processes needing results of I/O operations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428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ile of newspapers">
            <a:extLst>
              <a:ext uri="{FF2B5EF4-FFF2-40B4-BE49-F238E27FC236}">
                <a16:creationId xmlns:a16="http://schemas.microsoft.com/office/drawing/2014/main" id="{BFDE0EBC-823A-5AAD-291F-67195E7D3D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rcRect t="9565" b="20992"/>
          <a:stretch/>
        </p:blipFill>
        <p:spPr>
          <a:xfrm>
            <a:off x="20" y="0"/>
            <a:ext cx="1219198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91E07-F13F-70B6-4688-25E1A88D0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85233"/>
            <a:ext cx="5758628" cy="33558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Print Job Management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95436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ame 20">
            <a:extLst>
              <a:ext uri="{FF2B5EF4-FFF2-40B4-BE49-F238E27FC236}">
                <a16:creationId xmlns:a16="http://schemas.microsoft.com/office/drawing/2014/main" id="{18C4B595-1116-F2AF-535F-342F7BA25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43962" y="136524"/>
            <a:ext cx="5537201" cy="6584947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8A2BBC4-B054-5361-A9CB-FAB40585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91" y="4993021"/>
            <a:ext cx="5627910" cy="176301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Print Jobs go to Spool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FIFO ORDERING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JOBS held until device is ready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Prints jobs one at a time</a:t>
            </a:r>
          </a:p>
        </p:txBody>
      </p:sp>
    </p:spTree>
    <p:extLst>
      <p:ext uri="{BB962C8B-B14F-4D97-AF65-F5344CB8AC3E}">
        <p14:creationId xmlns:p14="http://schemas.microsoft.com/office/powerpoint/2010/main" val="2406606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2C3BC6-0769-979D-6CDD-11A4D343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52" y="1137063"/>
            <a:ext cx="9009213" cy="2445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9BC281-0A31-ED08-C76E-3ABE06189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53" y="3644558"/>
            <a:ext cx="5058658" cy="316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819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E582D-195E-EA97-2414-97397E628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Win32 Print Spooler API Partial List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3DCC53-4211-F770-FF57-1A513C827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5297" y="2633663"/>
            <a:ext cx="8580768" cy="3565525"/>
          </a:xfrm>
        </p:spPr>
      </p:pic>
    </p:spTree>
    <p:extLst>
      <p:ext uri="{BB962C8B-B14F-4D97-AF65-F5344CB8AC3E}">
        <p14:creationId xmlns:p14="http://schemas.microsoft.com/office/powerpoint/2010/main" val="40520571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2AF9F803-BE61-62D9-CCB5-404384995FB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000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73CCA-395E-AD27-CB59-E0FA0D79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531" y="1371600"/>
            <a:ext cx="4916477" cy="29339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Breadth-First Search (BFS)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FAF4C-1585-B828-E302-9FDD179CE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4532" y="4584879"/>
            <a:ext cx="4916477" cy="1287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lnSpc>
                <a:spcPct val="130000"/>
              </a:lnSpc>
              <a:buNone/>
            </a:pPr>
            <a:r>
              <a:rPr lang="en-US" sz="1800" b="1" cap="all" spc="300">
                <a:solidFill>
                  <a:srgbClr val="FFFFFF"/>
                </a:solidFill>
              </a:rPr>
              <a:t>Graph Algorithms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94FEF3-8BBF-1CB5-856F-9068FE9F1904}"/>
              </a:ext>
            </a:extLst>
          </p:cNvPr>
          <p:cNvSpPr txBox="1">
            <a:spLocks/>
          </p:cNvSpPr>
          <p:nvPr/>
        </p:nvSpPr>
        <p:spPr>
          <a:xfrm>
            <a:off x="468090" y="4993021"/>
            <a:ext cx="7860185" cy="17630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Visits nodes level-by-level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Visit node, adds unvisited neighbors to the queue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b="1" cap="all" spc="300" dirty="0">
                <a:solidFill>
                  <a:srgbClr val="FFFFFF"/>
                </a:solidFill>
              </a:rPr>
              <a:t>Visits unvisited neighbors in FIFO order</a:t>
            </a:r>
          </a:p>
          <a:p>
            <a:pPr marL="0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b="1" cap="all" spc="3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259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EC56E-E753-CA2F-6F23-1A4261B5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D0FE8-970A-82FB-BFAE-7E22C0218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2633471"/>
            <a:ext cx="11444473" cy="4069935"/>
          </a:xfrm>
        </p:spPr>
        <p:txBody>
          <a:bodyPr>
            <a:normAutofit/>
          </a:bodyPr>
          <a:lstStyle/>
          <a:p>
            <a:r>
              <a:rPr lang="en-US" dirty="0"/>
              <a:t>Used in enterprise messaging (middleware component). </a:t>
            </a:r>
          </a:p>
          <a:p>
            <a:r>
              <a:rPr lang="en-US" dirty="0"/>
              <a:t>Create, send, receive, and read messages between endpoints</a:t>
            </a:r>
          </a:p>
          <a:p>
            <a:r>
              <a:rPr lang="en-US" dirty="0"/>
              <a:t>Common set of interfaces and semantics </a:t>
            </a:r>
          </a:p>
          <a:p>
            <a:r>
              <a:rPr lang="en-US" dirty="0"/>
              <a:t>Asynchronous communication between software components</a:t>
            </a:r>
          </a:p>
          <a:p>
            <a:r>
              <a:rPr lang="en-US" dirty="0"/>
              <a:t>Loosen coupling between components</a:t>
            </a:r>
          </a:p>
          <a:p>
            <a:r>
              <a:rPr lang="en-US" dirty="0"/>
              <a:t>Can use publish-subscribe (content hierarchy) or point-to-point (queues) messaging models</a:t>
            </a:r>
          </a:p>
          <a:p>
            <a:r>
              <a:rPr lang="en-US" dirty="0"/>
              <a:t>Requires a provider like Apache’s ActiveMQ (works with multiple programming languages)</a:t>
            </a:r>
          </a:p>
          <a:p>
            <a:r>
              <a:rPr lang="en-US" dirty="0"/>
              <a:t>In turn, non-Java/JMS systems can use proprietary APIs like CORBA from OMG to talk to JMS</a:t>
            </a:r>
          </a:p>
        </p:txBody>
      </p:sp>
    </p:spTree>
    <p:extLst>
      <p:ext uri="{BB962C8B-B14F-4D97-AF65-F5344CB8AC3E}">
        <p14:creationId xmlns:p14="http://schemas.microsoft.com/office/powerpoint/2010/main" val="393413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C806D-936F-3E68-C1BA-8565A657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CB452-512F-8B86-44CC-651B4BFC9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FBE2AB-3730-3802-5FDB-ACA4141CA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71" y="2560064"/>
            <a:ext cx="9793067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443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D287E-631B-0E1B-0DF9-A34792575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5D1DD-171A-1064-57E3-B9B764047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E5DDC-1DEC-579E-8CB5-8A188BA6A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20" y="2468881"/>
            <a:ext cx="11295088" cy="32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99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91E4B-58B2-D1AA-DF42-B4B7631F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72227-B8F4-3961-3EC8-FF708B5D4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/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142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0C408-821F-1993-76A4-5A7B72C84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15844-2DC1-316F-0A76-1A9F923B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63FA53-7D35-78CD-6E17-C625D02E2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0579"/>
            <a:ext cx="12192000" cy="135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33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9C64D-0844-82FE-80AC-70160D956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E3D1-1C51-9AAA-E70D-ED3813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CC510-F0B4-3CC7-5069-44FB441A5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55" y="2561388"/>
            <a:ext cx="9078592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97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0B8B-8DB4-1493-5741-74F678F0D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88EA-6EC6-E98F-E0F1-619C7799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Messaging Service (JMS)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C996A-C094-0479-4F74-A5353DD21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25" y="2210444"/>
            <a:ext cx="11984636" cy="357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22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8C794-7607-6100-5AB0-5906B5084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4659-2FD3-753D-73C9-621395B0F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C42CA-F3CC-BA81-4CF6-4E8D4287C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1"/>
            <a:ext cx="10890928" cy="4037151"/>
          </a:xfrm>
        </p:spPr>
        <p:txBody>
          <a:bodyPr>
            <a:normAutofit/>
          </a:bodyPr>
          <a:lstStyle/>
          <a:p>
            <a:r>
              <a:rPr lang="en-US" dirty="0"/>
              <a:t>Introduction to Queues</a:t>
            </a:r>
          </a:p>
          <a:p>
            <a:r>
              <a:rPr lang="en-US" dirty="0"/>
              <a:t>Queue Characteristics</a:t>
            </a:r>
          </a:p>
          <a:p>
            <a:r>
              <a:rPr lang="en-US" dirty="0"/>
              <a:t>Queue Operations</a:t>
            </a:r>
          </a:p>
          <a:p>
            <a:r>
              <a:rPr lang="en-US" dirty="0"/>
              <a:t>Types of Queues</a:t>
            </a:r>
          </a:p>
          <a:p>
            <a:r>
              <a:rPr lang="en-US" dirty="0"/>
              <a:t>Queue Implementation</a:t>
            </a:r>
          </a:p>
          <a:p>
            <a:r>
              <a:rPr lang="en-US" dirty="0"/>
              <a:t>Applications of Queues and Practical Examples</a:t>
            </a:r>
          </a:p>
          <a:p>
            <a:r>
              <a:rPr lang="en-US" dirty="0">
                <a:solidFill>
                  <a:srgbClr val="7030A0"/>
                </a:solidFill>
              </a:rPr>
              <a:t>Quiz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063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DD2B8-B1FB-3CF9-F587-43D7AAF6A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is in a Kahoot…give me a minute</a:t>
            </a:r>
          </a:p>
        </p:txBody>
      </p:sp>
    </p:spTree>
    <p:extLst>
      <p:ext uri="{BB962C8B-B14F-4D97-AF65-F5344CB8AC3E}">
        <p14:creationId xmlns:p14="http://schemas.microsoft.com/office/powerpoint/2010/main" val="412488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9B4A1B-10A0-9E40-5463-9A68DBFC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821" y="1371600"/>
            <a:ext cx="6034187" cy="1097280"/>
          </a:xfrm>
        </p:spPr>
        <p:txBody>
          <a:bodyPr>
            <a:normAutofit/>
          </a:bodyPr>
          <a:lstStyle/>
          <a:p>
            <a:r>
              <a:rPr lang="en-US" dirty="0"/>
              <a:t>Lines</a:t>
            </a:r>
          </a:p>
        </p:txBody>
      </p:sp>
      <p:pic>
        <p:nvPicPr>
          <p:cNvPr id="5" name="Picture 4" descr="A line of black pawns">
            <a:extLst>
              <a:ext uri="{FF2B5EF4-FFF2-40B4-BE49-F238E27FC236}">
                <a16:creationId xmlns:a16="http://schemas.microsoft.com/office/drawing/2014/main" id="{D7132332-06A9-D5CC-194E-2810C79D4C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718" r="-1" b="-1"/>
          <a:stretch/>
        </p:blipFill>
        <p:spPr>
          <a:xfrm>
            <a:off x="20" y="10"/>
            <a:ext cx="4857871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80905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E4154-B679-17CC-E11C-860A20C61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821" y="2633236"/>
            <a:ext cx="6034187" cy="3664687"/>
          </a:xfrm>
        </p:spPr>
        <p:txBody>
          <a:bodyPr>
            <a:normAutofit/>
          </a:bodyPr>
          <a:lstStyle/>
          <a:p>
            <a:r>
              <a:rPr lang="en-US" dirty="0"/>
              <a:t>“An Englishman, even if he is alone, forms an orderly queue of one.”</a:t>
            </a:r>
          </a:p>
          <a:p>
            <a:r>
              <a:rPr lang="en-US" dirty="0"/>
              <a:t>George Mikes (British Writer)</a:t>
            </a:r>
          </a:p>
        </p:txBody>
      </p:sp>
    </p:spTree>
    <p:extLst>
      <p:ext uri="{BB962C8B-B14F-4D97-AF65-F5344CB8AC3E}">
        <p14:creationId xmlns:p14="http://schemas.microsoft.com/office/powerpoint/2010/main" val="98265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F5AD-AC30-4A0F-8AB7-8448037B8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have you encountered a wait?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772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3D98C-048C-9998-BB58-23C727CE4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9126" y="979051"/>
            <a:ext cx="2811879" cy="1807048"/>
          </a:xfrm>
        </p:spPr>
        <p:txBody>
          <a:bodyPr anchor="b">
            <a:normAutofit/>
          </a:bodyPr>
          <a:lstStyle/>
          <a:p>
            <a:r>
              <a:rPr lang="en-US" sz="3600"/>
              <a:t>Hurry up and Wait.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5DA79-5B37-EFE0-E6D8-D9910786C5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54" b="16518"/>
          <a:stretch/>
        </p:blipFill>
        <p:spPr>
          <a:xfrm>
            <a:off x="20" y="535709"/>
            <a:ext cx="8229580" cy="582064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7985C-B0C3-CC50-E86A-B5EBA40E0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6359240"/>
            <a:ext cx="8229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F0936-4715-771A-DD84-61732DCA2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2922624"/>
            <a:ext cx="2811880" cy="3409950"/>
          </a:xfrm>
        </p:spPr>
        <p:txBody>
          <a:bodyPr anchor="t">
            <a:normAutofit/>
          </a:bodyPr>
          <a:lstStyle/>
          <a:p>
            <a:r>
              <a:rPr lang="en-US" sz="1900"/>
              <a:t>Waiting to ride a roller coaster</a:t>
            </a:r>
          </a:p>
          <a:p>
            <a:r>
              <a:rPr lang="en-US" sz="1900"/>
              <a:t>Waiting at the ATM to make a withdrawal</a:t>
            </a:r>
          </a:p>
          <a:p>
            <a:r>
              <a:rPr lang="en-US" sz="1900"/>
              <a:t>Waiting in the security line at an airport*</a:t>
            </a:r>
          </a:p>
          <a:p>
            <a:r>
              <a:rPr lang="en-US" sz="1900"/>
              <a:t>Processing through immigration*</a:t>
            </a:r>
          </a:p>
        </p:txBody>
      </p:sp>
    </p:spTree>
    <p:extLst>
      <p:ext uri="{BB962C8B-B14F-4D97-AF65-F5344CB8AC3E}">
        <p14:creationId xmlns:p14="http://schemas.microsoft.com/office/powerpoint/2010/main" val="200187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8E005A-7860-3B06-4B2A-377199AE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CA7626-EA72-2249-AAE4-800DC071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7528" y="1032764"/>
            <a:ext cx="4308672" cy="3224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Hurry up and Wait.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4F0F2-1654-FBEE-4432-19252FFFF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7528" y="4878931"/>
            <a:ext cx="4308672" cy="181171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US" sz="1800" b="1" cap="all" spc="300" dirty="0"/>
              <a:t>You’ve been in a real-life implementation of a queue.</a:t>
            </a:r>
          </a:p>
          <a:p>
            <a:pPr>
              <a:lnSpc>
                <a:spcPct val="130000"/>
              </a:lnSpc>
            </a:pPr>
            <a:r>
              <a:rPr lang="en-US" sz="1800" b="1" cap="all" spc="300" dirty="0"/>
              <a:t>Today, we’ll focus on the virtual 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C6415-F267-D97D-DB2D-EFCD91B3D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056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62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4772-EFAD-91A2-EF7F-5EC08BE4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is a queue?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EBA38-CDAC-AB87-A52D-E97EF9046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collection of items that are placed into a structure </a:t>
            </a:r>
            <a:r>
              <a:rPr lang="en-US" i="1" dirty="0"/>
              <a:t>in some order </a:t>
            </a:r>
            <a:r>
              <a:rPr lang="en-US" dirty="0"/>
              <a:t>at one end</a:t>
            </a:r>
          </a:p>
          <a:p>
            <a:r>
              <a:rPr lang="en-US" dirty="0"/>
              <a:t>Removed from the structure at the other end</a:t>
            </a:r>
          </a:p>
          <a:p>
            <a:r>
              <a:rPr lang="en-US" dirty="0"/>
              <a:t>The entry point is called the tail/rear/back</a:t>
            </a:r>
          </a:p>
          <a:p>
            <a:r>
              <a:rPr lang="en-US" dirty="0"/>
              <a:t>The exit point is called the head/front</a:t>
            </a:r>
          </a:p>
          <a:p>
            <a:r>
              <a:rPr lang="en-US" dirty="0"/>
              <a:t>In theory, no storage limits (of course, applied computer scientists have to deal with resource limits)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5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2570</Words>
  <Application>Microsoft Office PowerPoint</Application>
  <PresentationFormat>Widescreen</PresentationFormat>
  <Paragraphs>298</Paragraphs>
  <Slides>44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Arial</vt:lpstr>
      <vt:lpstr>Grandview Display</vt:lpstr>
      <vt:lpstr>Neue Haas Grotesk Text Pro</vt:lpstr>
      <vt:lpstr>DashVTI</vt:lpstr>
      <vt:lpstr>Queues</vt:lpstr>
      <vt:lpstr>ACM CS 2023 Coverage</vt:lpstr>
      <vt:lpstr>ABET Coverage</vt:lpstr>
      <vt:lpstr>Today</vt:lpstr>
      <vt:lpstr>Lines</vt:lpstr>
      <vt:lpstr>Where have you encountered a wait? </vt:lpstr>
      <vt:lpstr>Hurry up and Wait.</vt:lpstr>
      <vt:lpstr>Hurry up and Wait.</vt:lpstr>
      <vt:lpstr>So, what is a queue?</vt:lpstr>
      <vt:lpstr>Today</vt:lpstr>
      <vt:lpstr>Queue Characteristics 1/2</vt:lpstr>
      <vt:lpstr>Queue Characteristics 2/2</vt:lpstr>
      <vt:lpstr>“How is a queue different from a stack?</vt:lpstr>
      <vt:lpstr>Today</vt:lpstr>
      <vt:lpstr>Enqueue</vt:lpstr>
      <vt:lpstr>Dequeue</vt:lpstr>
      <vt:lpstr>Peek (Front)</vt:lpstr>
      <vt:lpstr>Empty/isEmpty</vt:lpstr>
      <vt:lpstr>Full/isFull</vt:lpstr>
      <vt:lpstr>Java Queue Interface</vt:lpstr>
      <vt:lpstr>Today</vt:lpstr>
      <vt:lpstr>Types of Queues</vt:lpstr>
      <vt:lpstr>Circular Queue Example with Array</vt:lpstr>
      <vt:lpstr>Today</vt:lpstr>
      <vt:lpstr>Implementation</vt:lpstr>
      <vt:lpstr>Java Implementation Classes – LinkedList Queue</vt:lpstr>
      <vt:lpstr>AbstractQueue</vt:lpstr>
      <vt:lpstr>Blocking Queue</vt:lpstr>
      <vt:lpstr>Java Implementation Classes – Priority Queue</vt:lpstr>
      <vt:lpstr>Other Interesting Java Queues</vt:lpstr>
      <vt:lpstr>Today</vt:lpstr>
      <vt:lpstr>Scheduling</vt:lpstr>
      <vt:lpstr>Print Job Management</vt:lpstr>
      <vt:lpstr>PowerPoint Presentation</vt:lpstr>
      <vt:lpstr>Win32 Print Spooler API Partial List</vt:lpstr>
      <vt:lpstr>Breadth-First Search (BFS)</vt:lpstr>
      <vt:lpstr>Java Messaging Service (JMS)</vt:lpstr>
      <vt:lpstr>Java Messaging Service (JMS)</vt:lpstr>
      <vt:lpstr>Java Messaging Service (JMS)</vt:lpstr>
      <vt:lpstr>Java Messaging Service (JMS)</vt:lpstr>
      <vt:lpstr>Java Messaging Service (JMS)</vt:lpstr>
      <vt:lpstr>Java Messaging Service (JMS)</vt:lpstr>
      <vt:lpstr>Today</vt:lpstr>
      <vt:lpstr>Quiz is in a Kahoot…give me a minute</vt:lpstr>
    </vt:vector>
  </TitlesOfParts>
  <Company>Robbeloth Cosulting Services</Company>
  <LinksUpToDate>false</LinksUpToDate>
  <SharedDoc>false</SharedDoc>
  <HyperlinkBase>https://www.robbeloth.com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Queues</dc:title>
  <dc:subject>Data Structures</dc:subject>
  <dc:creator>Robbeloth, Michael</dc:creator>
  <cp:keywords>lecture demo</cp:keywords>
  <cp:lastModifiedBy>Robbeloth, Michael</cp:lastModifiedBy>
  <cp:revision>74</cp:revision>
  <cp:lastPrinted>2025-04-06T21:18:51Z</cp:lastPrinted>
  <dcterms:created xsi:type="dcterms:W3CDTF">2025-04-06T01:02:01Z</dcterms:created>
  <dcterms:modified xsi:type="dcterms:W3CDTF">2025-04-07T02:07:58Z</dcterms:modified>
  <cp:category>Lecture</cp:category>
</cp:coreProperties>
</file>